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06" autoAdjust="0"/>
  </p:normalViewPr>
  <p:slideViewPr>
    <p:cSldViewPr showGuides="1">
      <p:cViewPr varScale="1">
        <p:scale>
          <a:sx n="74" d="100"/>
          <a:sy n="74" d="100"/>
        </p:scale>
        <p:origin x="-336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A8D7CD-8991-473A-98DD-9481C69F516C}" type="datetime1">
              <a:rPr lang="ru-RU" smtClean="0"/>
              <a:pPr rtl="0"/>
              <a:t>16.12.2018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89E2E-5006-462F-9CFF-40BE8892199F}" type="datetime1">
              <a:rPr lang="ru-RU" smtClean="0"/>
              <a:pPr/>
              <a:t>16.12.2018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00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554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9477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098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79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496C0B-B31D-497F-9CE4-6E431D417F46}" type="datetime1">
              <a:rPr lang="ru-RU" noProof="0" smtClean="0"/>
              <a:pPr rtl="0"/>
              <a:t>16.12.2018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5F7D0D-9C0B-42C0-9BF9-5FB54A607EF4}" type="datetime1">
              <a:rPr lang="ru-RU" noProof="0" smtClean="0"/>
              <a:pPr rtl="0"/>
              <a:t>16.12.2018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3E89C5-D85E-4904-A3B3-21A025A36710}" type="datetime1">
              <a:rPr lang="ru-RU" noProof="0" smtClean="0"/>
              <a:pPr rtl="0"/>
              <a:t>16.12.2018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1CBF33-99D0-4B58-882B-5267B7A4CC16}" type="datetime1">
              <a:rPr lang="ru-RU" noProof="0" smtClean="0"/>
              <a:pPr rtl="0"/>
              <a:t>16.12.2018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105AF-73C1-4F69-BBE7-4B515F245F84}" type="datetime1">
              <a:rPr lang="ru-RU" noProof="0" smtClean="0"/>
              <a:pPr rtl="0"/>
              <a:t>16.12.2018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999AE-4496-4A50-B2C7-3CFC0508C87E}" type="datetime1">
              <a:rPr lang="ru-RU" noProof="0" smtClean="0"/>
              <a:pPr rtl="0"/>
              <a:t>16.12.2018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5B330E-76FE-4B0A-B62E-9DA8ADBB56B9}" type="datetime1">
              <a:rPr lang="ru-RU" noProof="0" smtClean="0"/>
              <a:pPr rtl="0"/>
              <a:t>16.12.2018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6039CF-334C-46F0-98D6-52EB300FDF3E}" type="datetime1">
              <a:rPr lang="ru-RU" noProof="0" smtClean="0"/>
              <a:pPr rtl="0"/>
              <a:t>16.12.2018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30C9EF-6ECF-471E-9B05-297DB3344CFA}" type="datetime1">
              <a:rPr lang="ru-RU" noProof="0" smtClean="0"/>
              <a:pPr rtl="0"/>
              <a:t>16.12.2018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CFBC1-777C-451A-8A03-EE746BBDCB41}" type="datetime1">
              <a:rPr lang="ru-RU" noProof="0" smtClean="0"/>
              <a:pPr rtl="0"/>
              <a:t>16.12.2018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D312389-0A3B-4391-96D8-8E3F6108E838}" type="datetime1">
              <a:rPr lang="ru-RU" noProof="0" smtClean="0"/>
              <a:pPr rtl="0"/>
              <a:t>16.12.2018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372" y="1857364"/>
            <a:ext cx="8158196" cy="1247788"/>
          </a:xfrm>
        </p:spPr>
        <p:txBody>
          <a:bodyPr rtlCol="0"/>
          <a:lstStyle/>
          <a:p>
            <a:pPr algn="ctr" rtl="0"/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Модні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осітні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технології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058" y="3143248"/>
            <a:ext cx="8686800" cy="1071570"/>
          </a:xfrm>
        </p:spPr>
        <p:txBody>
          <a:bodyPr rtlCol="0">
            <a:normAutofit/>
          </a:bodyPr>
          <a:lstStyle/>
          <a:p>
            <a:pPr algn="ctr" rtl="0"/>
            <a:r>
              <a:rPr lang="uk-UA" sz="4000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Чому про це треба знати?</a:t>
            </a:r>
            <a:endParaRPr lang="ru-RU" sz="4000" i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496" y="3964785"/>
            <a:ext cx="3643338" cy="2732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43" name="Picture 3" descr="Картинки по запросу &quot;перевернуте&quot; навча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8991" y="285728"/>
            <a:ext cx="3643338" cy="27399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4451338" y="5572140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Підготувала </a:t>
            </a:r>
          </a:p>
          <a:p>
            <a:r>
              <a:rPr lang="uk-UA" i="1" dirty="0" smtClean="0"/>
              <a:t>в</a:t>
            </a:r>
            <a:r>
              <a:rPr lang="uk-UA" i="1" smtClean="0"/>
              <a:t>читель </a:t>
            </a:r>
            <a:r>
              <a:rPr lang="uk-UA" i="1" dirty="0" smtClean="0"/>
              <a:t>математики</a:t>
            </a:r>
          </a:p>
          <a:p>
            <a:r>
              <a:rPr lang="uk-UA" i="1" dirty="0" err="1" smtClean="0"/>
              <a:t>Тимохович</a:t>
            </a:r>
            <a:r>
              <a:rPr lang="uk-UA" i="1" dirty="0" smtClean="0"/>
              <a:t> А.В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4131172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34" y="1285860"/>
            <a:ext cx="11572956" cy="4572032"/>
          </a:xfrm>
        </p:spPr>
        <p:txBody>
          <a:bodyPr rtlCol="0">
            <a:normAutofit fontScale="90000"/>
          </a:bodyPr>
          <a:lstStyle/>
          <a:p>
            <a:pPr>
              <a:lnSpc>
                <a:spcPts val="4520"/>
              </a:lnSpc>
            </a:pP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 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є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 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щорічною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 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виставкою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 в ​​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Великобританії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 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маркетингових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інформаційних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  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технологій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 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в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 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освіті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, 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організованою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Cambria" pitchFamily="18" charset="0"/>
              </a:rPr>
              <a:t>Ascential</a:t>
            </a:r>
            <a:r>
              <a:rPr lang="en-US" b="0" dirty="0" smtClean="0">
                <a:solidFill>
                  <a:schemeClr val="tx1"/>
                </a:solidFill>
                <a:latin typeface="Cambria" pitchFamily="18" charset="0"/>
              </a:rPr>
              <a:t>. </a:t>
            </a:r>
            <a:r>
              <a:rPr lang="uk-UA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Перше шоу </a:t>
            </a:r>
            <a:r>
              <a:rPr lang="en-US" b="0" dirty="0" err="1" smtClean="0">
                <a:solidFill>
                  <a:schemeClr val="tx1"/>
                </a:solidFill>
                <a:latin typeface="Cambria" pitchFamily="18" charset="0"/>
              </a:rPr>
              <a:t>Bett</a:t>
            </a:r>
            <a:r>
              <a:rPr lang="en-US" b="0" dirty="0" smtClean="0">
                <a:solidFill>
                  <a:schemeClr val="tx1"/>
                </a:solidFill>
                <a:latin typeface="Cambria" pitchFamily="18" charset="0"/>
              </a:rPr>
              <a:t> 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відбулося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 в 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Лондоні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 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в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 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Англії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 в1985 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році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, а 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з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 2013 року 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воно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 проводиться 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щорічно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 в 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січні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latin typeface="Cambria" pitchFamily="18" charset="0"/>
              </a:rPr>
              <a:t>в</a:t>
            </a:r>
            <a:r>
              <a:rPr lang="ru-RU" b="0" dirty="0" smtClean="0">
                <a:solidFill>
                  <a:schemeClr val="tx1"/>
                </a:solidFill>
                <a:latin typeface="Cambria" pitchFamily="18" charset="0"/>
              </a:rPr>
              <a:t> </a:t>
            </a:r>
            <a:r>
              <a:rPr lang="en-US" b="0" dirty="0" err="1" smtClean="0">
                <a:solidFill>
                  <a:schemeClr val="tx1"/>
                </a:solidFill>
                <a:latin typeface="Cambria" pitchFamily="18" charset="0"/>
              </a:rPr>
              <a:t>ExCeL</a:t>
            </a:r>
            <a:r>
              <a:rPr lang="en-US" b="0" dirty="0" smtClean="0">
                <a:solidFill>
                  <a:schemeClr val="tx1"/>
                </a:solidFill>
                <a:latin typeface="Cambria" pitchFamily="18" charset="0"/>
              </a:rPr>
              <a:t> </a:t>
            </a:r>
            <a:r>
              <a:rPr lang="uk-UA" b="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0" dirty="0" smtClean="0">
                <a:solidFill>
                  <a:schemeClr val="tx1"/>
                </a:solidFill>
                <a:latin typeface="Cambria" pitchFamily="18" charset="0"/>
              </a:rPr>
              <a:t>London</a:t>
            </a:r>
            <a:r>
              <a:rPr lang="en-US" b="0" dirty="0" smtClean="0">
                <a:solidFill>
                  <a:schemeClr val="tx1"/>
                </a:solidFill>
              </a:rPr>
              <a:t/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22512" y="71435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The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Bett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Show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8194" name="AutoShape 2" descr="https://i.lb.ua/027/42/5891c304d120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280" y="4143380"/>
            <a:ext cx="52149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058" y="285728"/>
            <a:ext cx="11287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BETT: </a:t>
            </a:r>
            <a:r>
              <a:rPr lang="ru-RU" sz="3200" b="1" dirty="0" err="1" smtClean="0">
                <a:solidFill>
                  <a:srgbClr val="0070C0"/>
                </a:solidFill>
                <a:latin typeface="Cambria" pitchFamily="18" charset="0"/>
              </a:rPr>
              <a:t>Сім</a:t>
            </a:r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Cambria" pitchFamily="18" charset="0"/>
              </a:rPr>
              <a:t>трендів</a:t>
            </a:r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Cambria" pitchFamily="18" charset="0"/>
              </a:rPr>
              <a:t>сучасних</a:t>
            </a:r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Cambria" pitchFamily="18" charset="0"/>
              </a:rPr>
              <a:t>технологій</a:t>
            </a:r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Cambria" pitchFamily="18" charset="0"/>
              </a:rPr>
              <a:t>навчання</a:t>
            </a:r>
            <a:endParaRPr lang="ru-RU" sz="32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endParaRPr lang="ru-RU" sz="32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497" y="1071546"/>
            <a:ext cx="8001056" cy="505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/>
              <a:t>	</a:t>
            </a:r>
            <a:r>
              <a:rPr lang="ru-RU" sz="2000" dirty="0" err="1" smtClean="0"/>
              <a:t>Відомий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експерт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мислення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освіти</a:t>
            </a:r>
            <a:r>
              <a:rPr lang="ru-RU" sz="2000" dirty="0" smtClean="0"/>
              <a:t> </a:t>
            </a:r>
            <a:r>
              <a:rPr lang="ru-RU" sz="2000" i="1" dirty="0" smtClean="0"/>
              <a:t>Сер Кен </a:t>
            </a:r>
            <a:r>
              <a:rPr lang="ru-RU" sz="2000" i="1" dirty="0" err="1" smtClean="0"/>
              <a:t>Робінсон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своєму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виступі</a:t>
            </a:r>
            <a:r>
              <a:rPr lang="ru-RU" sz="2000" dirty="0" smtClean="0"/>
              <a:t> </a:t>
            </a:r>
            <a:r>
              <a:rPr lang="uk-UA" sz="2000" dirty="0" smtClean="0"/>
              <a:t>зазначив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Існує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чотири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великі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мети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освіти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економічна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соціальна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культурна та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особиста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ts val="3000"/>
              </a:lnSpc>
            </a:pP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Замість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того,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щоб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визначати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освіту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як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групу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предметів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я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вважаю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найкраще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подумати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ті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здібності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потрібні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для того,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щоб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прокласти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власний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шлях у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світі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зараз та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підтримувати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контакт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зі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світом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тим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шляхом, 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яким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він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розвивається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>
              <a:lnSpc>
                <a:spcPts val="3000"/>
              </a:lnSpc>
            </a:pPr>
            <a:endParaRPr lang="ru-RU" sz="2000" dirty="0" smtClean="0"/>
          </a:p>
          <a:p>
            <a:pPr>
              <a:lnSpc>
                <a:spcPts val="3000"/>
              </a:lnSpc>
            </a:pPr>
            <a:r>
              <a:rPr lang="ru-RU" sz="2000" dirty="0" smtClean="0"/>
              <a:t>1. </a:t>
            </a:r>
            <a:r>
              <a:rPr lang="ru-RU" sz="2000" dirty="0" err="1" smtClean="0"/>
              <a:t>Світові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лідери</a:t>
            </a:r>
            <a:r>
              <a:rPr lang="ru-RU" sz="2000" dirty="0" smtClean="0"/>
              <a:t>, а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en-US" sz="2000" dirty="0" smtClean="0"/>
              <a:t>Google, Apple, Hitachi, Dell, Smart </a:t>
            </a:r>
            <a:r>
              <a:rPr lang="ru-RU" sz="2000" dirty="0" err="1" smtClean="0"/>
              <a:t>вкладають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величезні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кошти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освітянські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проекти</a:t>
            </a:r>
            <a:r>
              <a:rPr lang="ru-RU" sz="2000" dirty="0" smtClean="0"/>
              <a:t>.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en-US" sz="2000" dirty="0" smtClean="0"/>
              <a:t>Microsoft </a:t>
            </a:r>
            <a:r>
              <a:rPr lang="ru-RU" sz="2000" dirty="0" err="1" smtClean="0"/>
              <a:t>долучився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онлайн-платформи</a:t>
            </a:r>
            <a:r>
              <a:rPr lang="ru-RU" sz="2000" dirty="0" smtClean="0"/>
              <a:t>, яку </a:t>
            </a:r>
            <a:r>
              <a:rPr lang="ru-RU" sz="2000" dirty="0" err="1" smtClean="0"/>
              <a:t>планує</a:t>
            </a:r>
            <a:r>
              <a:rPr lang="ru-RU" sz="2000" dirty="0" smtClean="0"/>
              <a:t> </a:t>
            </a:r>
            <a:r>
              <a:rPr lang="ru-RU" sz="2000" dirty="0" err="1" smtClean="0"/>
              <a:t>запустити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Міністерство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науки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в рамках </a:t>
            </a:r>
            <a:r>
              <a:rPr lang="ru-RU" sz="2000" dirty="0" err="1" smtClean="0"/>
              <a:t>реформи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школи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6114" y="1214422"/>
            <a:ext cx="3810007" cy="3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41407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96" y="571480"/>
            <a:ext cx="8929750" cy="3929090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700" i="1" dirty="0" smtClean="0">
                <a:solidFill>
                  <a:srgbClr val="002060"/>
                </a:solidFill>
              </a:rPr>
              <a:t>2. </a:t>
            </a:r>
            <a:r>
              <a:rPr lang="ru-RU" sz="2700" b="0" dirty="0" err="1" smtClean="0">
                <a:solidFill>
                  <a:schemeClr val="tx1"/>
                </a:solidFill>
              </a:rPr>
              <a:t>Новий</a:t>
            </a:r>
            <a:r>
              <a:rPr lang="ru-RU" sz="2700" b="0" dirty="0" smtClean="0">
                <a:solidFill>
                  <a:schemeClr val="tx1"/>
                </a:solidFill>
              </a:rPr>
              <a:t> тренд </a:t>
            </a:r>
            <a:r>
              <a:rPr lang="ru-RU" sz="2700" b="0" dirty="0" err="1" smtClean="0">
                <a:solidFill>
                  <a:schemeClr val="tx1"/>
                </a:solidFill>
              </a:rPr>
              <a:t>сучасної</a:t>
            </a:r>
            <a:r>
              <a:rPr lang="ru-RU" sz="2700" b="0" dirty="0" smtClean="0">
                <a:solidFill>
                  <a:schemeClr val="tx1"/>
                </a:solidFill>
              </a:rPr>
              <a:t> </a:t>
            </a:r>
            <a:r>
              <a:rPr lang="ru-RU" sz="2700" b="0" dirty="0" err="1" smtClean="0">
                <a:solidFill>
                  <a:schemeClr val="tx1"/>
                </a:solidFill>
              </a:rPr>
              <a:t>освіти</a:t>
            </a:r>
            <a:r>
              <a:rPr lang="ru-RU" sz="2700" b="0" dirty="0" smtClean="0">
                <a:solidFill>
                  <a:schemeClr val="tx1"/>
                </a:solidFill>
              </a:rPr>
              <a:t> — </a:t>
            </a:r>
            <a:r>
              <a:rPr lang="ru-RU" sz="2700" b="0" dirty="0" err="1" smtClean="0">
                <a:solidFill>
                  <a:schemeClr val="tx1"/>
                </a:solidFill>
              </a:rPr>
              <a:t>гейміфікація</a:t>
            </a:r>
            <a:r>
              <a:rPr lang="ru-RU" sz="2700" b="0" dirty="0" smtClean="0">
                <a:solidFill>
                  <a:schemeClr val="tx1"/>
                </a:solidFill>
              </a:rPr>
              <a:t>, </a:t>
            </a:r>
            <a:r>
              <a:rPr lang="ru-RU" sz="2700" b="0" dirty="0" err="1" smtClean="0">
                <a:solidFill>
                  <a:schemeClr val="tx1"/>
                </a:solidFill>
              </a:rPr>
              <a:t>навчання</a:t>
            </a:r>
            <a:r>
              <a:rPr lang="ru-RU" sz="2700" b="0" dirty="0" smtClean="0">
                <a:solidFill>
                  <a:schemeClr val="tx1"/>
                </a:solidFill>
              </a:rPr>
              <a:t> через ГРУ. </a:t>
            </a:r>
            <a:r>
              <a:rPr lang="ru-RU" sz="2700" b="0" dirty="0" err="1" smtClean="0">
                <a:solidFill>
                  <a:schemeClr val="tx1"/>
                </a:solidFill>
              </a:rPr>
              <a:t>Саме</a:t>
            </a:r>
            <a:r>
              <a:rPr lang="ru-RU" sz="2700" b="0" dirty="0" smtClean="0">
                <a:solidFill>
                  <a:schemeClr val="tx1"/>
                </a:solidFill>
              </a:rPr>
              <a:t> зараз </a:t>
            </a:r>
            <a:r>
              <a:rPr lang="ru-RU" sz="2700" b="0" dirty="0" err="1" smtClean="0">
                <a:solidFill>
                  <a:schemeClr val="tx1"/>
                </a:solidFill>
              </a:rPr>
              <a:t>видавництво</a:t>
            </a:r>
            <a:r>
              <a:rPr lang="ru-RU" sz="2700" b="0" dirty="0" smtClean="0">
                <a:solidFill>
                  <a:schemeClr val="tx1"/>
                </a:solidFill>
              </a:rPr>
              <a:t> «Ранок» у рамках </a:t>
            </a:r>
            <a:r>
              <a:rPr lang="ru-RU" sz="2700" b="0" dirty="0" err="1" smtClean="0">
                <a:solidFill>
                  <a:schemeClr val="tx1"/>
                </a:solidFill>
              </a:rPr>
              <a:t>попереднього</a:t>
            </a:r>
            <a:r>
              <a:rPr lang="ru-RU" sz="2700" b="0" dirty="0" smtClean="0">
                <a:solidFill>
                  <a:schemeClr val="tx1"/>
                </a:solidFill>
              </a:rPr>
              <a:t> договору </a:t>
            </a:r>
            <a:r>
              <a:rPr lang="ru-RU" sz="2700" b="0" dirty="0" err="1" smtClean="0">
                <a:solidFill>
                  <a:schemeClr val="tx1"/>
                </a:solidFill>
              </a:rPr>
              <a:t>з</a:t>
            </a:r>
            <a:r>
              <a:rPr lang="ru-RU" sz="2700" b="0" dirty="0" smtClean="0">
                <a:solidFill>
                  <a:schemeClr val="tx1"/>
                </a:solidFill>
              </a:rPr>
              <a:t> </a:t>
            </a:r>
            <a:r>
              <a:rPr lang="ru-RU" sz="2700" b="0" dirty="0" err="1" smtClean="0">
                <a:solidFill>
                  <a:schemeClr val="tx1"/>
                </a:solidFill>
              </a:rPr>
              <a:t>бельгійськими</a:t>
            </a:r>
            <a:r>
              <a:rPr lang="ru-RU" sz="2700" b="0" dirty="0" smtClean="0">
                <a:solidFill>
                  <a:schemeClr val="tx1"/>
                </a:solidFill>
              </a:rPr>
              <a:t> </a:t>
            </a:r>
            <a:r>
              <a:rPr lang="ru-RU" sz="2700" b="0" dirty="0" err="1" smtClean="0">
                <a:solidFill>
                  <a:schemeClr val="tx1"/>
                </a:solidFill>
              </a:rPr>
              <a:t>компаніями</a:t>
            </a:r>
            <a:r>
              <a:rPr lang="ru-RU" sz="2700" b="0" dirty="0" smtClean="0">
                <a:solidFill>
                  <a:schemeClr val="tx1"/>
                </a:solidFill>
              </a:rPr>
              <a:t> проводить </a:t>
            </a:r>
            <a:r>
              <a:rPr lang="ru-RU" sz="2700" b="0" dirty="0" err="1" smtClean="0">
                <a:solidFill>
                  <a:schemeClr val="tx1"/>
                </a:solidFill>
              </a:rPr>
              <a:t>адаптування</a:t>
            </a:r>
            <a:r>
              <a:rPr lang="ru-RU" sz="2700" b="0" dirty="0" smtClean="0">
                <a:solidFill>
                  <a:schemeClr val="tx1"/>
                </a:solidFill>
              </a:rPr>
              <a:t> </a:t>
            </a:r>
            <a:r>
              <a:rPr lang="ru-RU" sz="2700" b="0" dirty="0" err="1" smtClean="0">
                <a:solidFill>
                  <a:schemeClr val="tx1"/>
                </a:solidFill>
              </a:rPr>
              <a:t>програм</a:t>
            </a:r>
            <a:r>
              <a:rPr lang="ru-RU" sz="2700" b="0" dirty="0" smtClean="0">
                <a:solidFill>
                  <a:schemeClr val="tx1"/>
                </a:solidFill>
              </a:rPr>
              <a:t> </a:t>
            </a:r>
            <a:r>
              <a:rPr lang="ru-RU" sz="2700" b="0" dirty="0" err="1" smtClean="0">
                <a:solidFill>
                  <a:schemeClr val="tx1"/>
                </a:solidFill>
              </a:rPr>
              <a:t>ігрового</a:t>
            </a:r>
            <a:r>
              <a:rPr lang="ru-RU" sz="2700" b="0" dirty="0" smtClean="0">
                <a:solidFill>
                  <a:schemeClr val="tx1"/>
                </a:solidFill>
              </a:rPr>
              <a:t> </a:t>
            </a:r>
            <a:r>
              <a:rPr lang="ru-RU" sz="2700" b="0" dirty="0" err="1" smtClean="0">
                <a:solidFill>
                  <a:schemeClr val="tx1"/>
                </a:solidFill>
              </a:rPr>
              <a:t>заохочування</a:t>
            </a:r>
            <a:r>
              <a:rPr lang="ru-RU" sz="2700" b="0" dirty="0" smtClean="0">
                <a:solidFill>
                  <a:schemeClr val="tx1"/>
                </a:solidFill>
              </a:rPr>
              <a:t> </a:t>
            </a:r>
            <a:r>
              <a:rPr lang="ru-RU" sz="2700" b="0" dirty="0" err="1" smtClean="0">
                <a:solidFill>
                  <a:schemeClr val="tx1"/>
                </a:solidFill>
              </a:rPr>
              <a:t>учнів</a:t>
            </a:r>
            <a:r>
              <a:rPr lang="ru-RU" sz="2700" b="0" dirty="0" smtClean="0">
                <a:solidFill>
                  <a:schemeClr val="tx1"/>
                </a:solidFill>
              </a:rPr>
              <a:t> до </a:t>
            </a:r>
            <a:r>
              <a:rPr lang="ru-RU" sz="2700" b="0" dirty="0" err="1" smtClean="0">
                <a:solidFill>
                  <a:schemeClr val="tx1"/>
                </a:solidFill>
              </a:rPr>
              <a:t>виконання</a:t>
            </a:r>
            <a:r>
              <a:rPr lang="ru-RU" sz="2700" b="0" dirty="0" smtClean="0">
                <a:solidFill>
                  <a:schemeClr val="tx1"/>
                </a:solidFill>
              </a:rPr>
              <a:t> </a:t>
            </a:r>
            <a:r>
              <a:rPr lang="ru-RU" sz="2700" b="0" dirty="0" err="1" smtClean="0">
                <a:solidFill>
                  <a:schemeClr val="tx1"/>
                </a:solidFill>
              </a:rPr>
              <a:t>домашніх</a:t>
            </a:r>
            <a:r>
              <a:rPr lang="ru-RU" sz="2700" b="0" dirty="0" smtClean="0">
                <a:solidFill>
                  <a:schemeClr val="tx1"/>
                </a:solidFill>
              </a:rPr>
              <a:t> </a:t>
            </a:r>
            <a:r>
              <a:rPr lang="ru-RU" sz="2700" b="0" dirty="0" err="1" smtClean="0">
                <a:solidFill>
                  <a:schemeClr val="tx1"/>
                </a:solidFill>
              </a:rPr>
              <a:t>завдань</a:t>
            </a:r>
            <a:r>
              <a:rPr lang="ru-RU" sz="2700" b="0" dirty="0" smtClean="0">
                <a:solidFill>
                  <a:schemeClr val="tx1"/>
                </a:solidFill>
              </a:rPr>
              <a:t>.</a:t>
            </a:r>
            <a:r>
              <a:rPr lang="ru-RU" sz="2400" b="0" dirty="0" smtClean="0">
                <a:solidFill>
                  <a:schemeClr val="tx1"/>
                </a:solidFill>
              </a:rPr>
              <a:t/>
            </a:r>
            <a:br>
              <a:rPr lang="ru-RU" sz="2400" b="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/>
            </a:r>
            <a:br>
              <a:rPr lang="ru-RU" sz="2400" b="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496" y="3643314"/>
            <a:ext cx="8001056" cy="2794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</a:rPr>
              <a:t>3.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віртуальну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реальність</a:t>
            </a:r>
            <a:r>
              <a:rPr lang="ru-RU" sz="2400" dirty="0" smtClean="0"/>
              <a:t> (</a:t>
            </a:r>
            <a:r>
              <a:rPr lang="en-US" sz="2400" dirty="0" smtClean="0"/>
              <a:t>VR — virtual reality), </a:t>
            </a:r>
            <a:r>
              <a:rPr lang="ru-RU" sz="2400" dirty="0" smtClean="0"/>
              <a:t>тренд,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неможливо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помітити</a:t>
            </a:r>
            <a:r>
              <a:rPr lang="ru-RU" sz="2400" dirty="0" smtClean="0"/>
              <a:t>. З одного боку, </a:t>
            </a:r>
            <a:r>
              <a:rPr lang="ru-RU" sz="2400" dirty="0" err="1" smtClean="0"/>
              <a:t>неймовірні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можливості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, 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трошечки</a:t>
            </a:r>
            <a:r>
              <a:rPr lang="ru-RU" sz="2400" dirty="0" smtClean="0"/>
              <a:t> </a:t>
            </a:r>
            <a:r>
              <a:rPr lang="ru-RU" sz="2400" dirty="0" err="1" smtClean="0"/>
              <a:t>моторошно</a:t>
            </a:r>
            <a:r>
              <a:rPr lang="ru-RU" sz="2400" dirty="0" smtClean="0"/>
              <a:t> </a:t>
            </a:r>
            <a:r>
              <a:rPr lang="ru-RU" sz="2400" dirty="0" err="1" smtClean="0"/>
              <a:t>бачити</a:t>
            </a:r>
            <a:r>
              <a:rPr lang="ru-RU" sz="2400" dirty="0" smtClean="0"/>
              <a:t> людей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шоломами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голові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повністю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занурених</a:t>
            </a:r>
            <a:r>
              <a:rPr lang="ru-RU" sz="2400" dirty="0" smtClean="0"/>
              <a:t> у </a:t>
            </a:r>
            <a:r>
              <a:rPr lang="ru-RU" sz="2400" dirty="0" err="1" smtClean="0"/>
              <a:t>цифровий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098" name="AutoShape 2" descr="Шолом для навчання віртуальної реальнос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7552" y="3500438"/>
            <a:ext cx="35004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66246" y="1071546"/>
            <a:ext cx="2551193" cy="225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24210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7934" y="642918"/>
            <a:ext cx="6715172" cy="5286412"/>
          </a:xfrm>
        </p:spPr>
        <p:txBody>
          <a:bodyPr rtlCol="0">
            <a:normAutofit fontScale="92500" lnSpcReduction="10000"/>
          </a:bodyPr>
          <a:lstStyle/>
          <a:p>
            <a:r>
              <a:rPr lang="ru-RU" sz="2600" b="1" i="1" dirty="0" smtClean="0">
                <a:solidFill>
                  <a:srgbClr val="002060"/>
                </a:solidFill>
              </a:rPr>
              <a:t>4. </a:t>
            </a:r>
            <a:r>
              <a:rPr lang="ru-RU" sz="2600" dirty="0" err="1" smtClean="0">
                <a:solidFill>
                  <a:schemeClr val="tx1"/>
                </a:solidFill>
              </a:rPr>
              <a:t>Майже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чверть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виставкової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площі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було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відведено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під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STEM-</a:t>
            </a:r>
            <a:r>
              <a:rPr lang="ru-RU" sz="2600" dirty="0" err="1" smtClean="0">
                <a:solidFill>
                  <a:schemeClr val="tx1"/>
                </a:solidFill>
              </a:rPr>
              <a:t>проекти</a:t>
            </a:r>
            <a:r>
              <a:rPr lang="ru-RU" sz="2600" dirty="0" smtClean="0">
                <a:solidFill>
                  <a:schemeClr val="tx1"/>
                </a:solidFill>
              </a:rPr>
              <a:t> (</a:t>
            </a:r>
            <a:r>
              <a:rPr lang="en-US" sz="2600" dirty="0" smtClean="0">
                <a:solidFill>
                  <a:schemeClr val="tx1"/>
                </a:solidFill>
              </a:rPr>
              <a:t>science, technology, engineering, mathematics) </a:t>
            </a:r>
            <a:r>
              <a:rPr lang="ru-RU" sz="2600" dirty="0" smtClean="0">
                <a:solidFill>
                  <a:schemeClr val="tx1"/>
                </a:solidFill>
              </a:rPr>
              <a:t>та робототехнику.</a:t>
            </a:r>
          </a:p>
          <a:p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b="1" i="1" dirty="0" smtClean="0">
                <a:solidFill>
                  <a:srgbClr val="002060"/>
                </a:solidFill>
              </a:rPr>
              <a:t>5. </a:t>
            </a:r>
            <a:r>
              <a:rPr lang="ru-RU" sz="2600" dirty="0" err="1" smtClean="0">
                <a:solidFill>
                  <a:schemeClr val="tx1"/>
                </a:solidFill>
              </a:rPr>
              <a:t>Набуває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популярності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концепція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BYOD (bring your own device — </a:t>
            </a:r>
            <a:r>
              <a:rPr lang="ru-RU" sz="2600" dirty="0" smtClean="0">
                <a:solidFill>
                  <a:schemeClr val="tx1"/>
                </a:solidFill>
              </a:rPr>
              <a:t>принеси </a:t>
            </a:r>
            <a:r>
              <a:rPr lang="ru-RU" sz="2600" dirty="0" err="1" smtClean="0">
                <a:solidFill>
                  <a:schemeClr val="tx1"/>
                </a:solidFill>
              </a:rPr>
              <a:t>свій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пристрій</a:t>
            </a:r>
            <a:r>
              <a:rPr lang="ru-RU" sz="2600" dirty="0" smtClean="0">
                <a:solidFill>
                  <a:schemeClr val="tx1"/>
                </a:solidFill>
              </a:rPr>
              <a:t>). </a:t>
            </a:r>
            <a:r>
              <a:rPr lang="ru-RU" sz="2600" dirty="0" err="1" smtClean="0">
                <a:solidFill>
                  <a:schemeClr val="tx1"/>
                </a:solidFill>
              </a:rPr>
              <a:t>Це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перехідна</a:t>
            </a:r>
            <a:r>
              <a:rPr lang="ru-RU" sz="2600" dirty="0" smtClean="0">
                <a:solidFill>
                  <a:schemeClr val="tx1"/>
                </a:solidFill>
              </a:rPr>
              <a:t> форма </a:t>
            </a:r>
            <a:r>
              <a:rPr lang="ru-RU" sz="2600" dirty="0" err="1" smtClean="0">
                <a:solidFill>
                  <a:schemeClr val="tx1"/>
                </a:solidFill>
              </a:rPr>
              <a:t>між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стаціонарним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робочим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місцем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і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новим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підходом</a:t>
            </a:r>
            <a:r>
              <a:rPr lang="ru-RU" sz="2600" dirty="0" smtClean="0">
                <a:solidFill>
                  <a:schemeClr val="tx1"/>
                </a:solidFill>
              </a:rPr>
              <a:t> до </a:t>
            </a:r>
            <a:r>
              <a:rPr lang="ru-RU" sz="2600" dirty="0" err="1" smtClean="0">
                <a:solidFill>
                  <a:schemeClr val="tx1"/>
                </a:solidFill>
              </a:rPr>
              <a:t>організації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навчання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з</a:t>
            </a:r>
            <a:r>
              <a:rPr lang="ru-RU" sz="2600" dirty="0" smtClean="0">
                <a:solidFill>
                  <a:schemeClr val="tx1"/>
                </a:solidFill>
              </a:rPr>
              <a:t> метою </a:t>
            </a:r>
            <a:r>
              <a:rPr lang="ru-RU" sz="2600" dirty="0" err="1" smtClean="0">
                <a:solidFill>
                  <a:schemeClr val="tx1"/>
                </a:solidFill>
              </a:rPr>
              <a:t>забезпечити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учню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максимальний</a:t>
            </a:r>
            <a:r>
              <a:rPr lang="ru-RU" sz="2600" dirty="0" smtClean="0">
                <a:solidFill>
                  <a:schemeClr val="tx1"/>
                </a:solidFill>
              </a:rPr>
              <a:t> комфорт </a:t>
            </a:r>
            <a:r>
              <a:rPr lang="ru-RU" sz="2600" dirty="0" err="1" smtClean="0">
                <a:solidFill>
                  <a:schemeClr val="tx1"/>
                </a:solidFill>
              </a:rPr>
              <a:t>і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продуктивність</a:t>
            </a:r>
            <a:r>
              <a:rPr lang="ru-RU" sz="2600" dirty="0" smtClean="0">
                <a:solidFill>
                  <a:schemeClr val="tx1"/>
                </a:solidFill>
              </a:rPr>
              <a:t>, </a:t>
            </a:r>
            <a:r>
              <a:rPr lang="ru-RU" sz="2600" dirty="0" err="1" smtClean="0">
                <a:solidFill>
                  <a:schemeClr val="tx1"/>
                </a:solidFill>
              </a:rPr>
              <a:t>надавши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йому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можливість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учитися</a:t>
            </a:r>
            <a:r>
              <a:rPr lang="ru-RU" sz="2600" dirty="0" smtClean="0">
                <a:solidFill>
                  <a:schemeClr val="tx1"/>
                </a:solidFill>
              </a:rPr>
              <a:t> там, </a:t>
            </a:r>
            <a:r>
              <a:rPr lang="ru-RU" sz="2600" dirty="0" err="1" smtClean="0">
                <a:solidFill>
                  <a:schemeClr val="tx1"/>
                </a:solidFill>
              </a:rPr>
              <a:t>тоді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й</a:t>
            </a:r>
            <a:r>
              <a:rPr lang="ru-RU" sz="2600" dirty="0" smtClean="0">
                <a:solidFill>
                  <a:schemeClr val="tx1"/>
                </a:solidFill>
              </a:rPr>
              <a:t> таким чином, як </a:t>
            </a:r>
            <a:r>
              <a:rPr lang="ru-RU" sz="2600" dirty="0" err="1" smtClean="0">
                <a:solidFill>
                  <a:schemeClr val="tx1"/>
                </a:solidFill>
              </a:rPr>
              <a:t>йому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зручніше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</a:p>
          <a:p>
            <a:endParaRPr lang="ru-RU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8" y="142852"/>
            <a:ext cx="42862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23040" y="5929330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Рукавичка для </a:t>
            </a:r>
            <a:r>
              <a:rPr lang="ru-RU" i="1" dirty="0" err="1" smtClean="0">
                <a:solidFill>
                  <a:srgbClr val="002060"/>
                </a:solidFill>
              </a:rPr>
              <a:t>віртуальної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реальності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виготовлена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власноруч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вчителькою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англійської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мови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559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372" y="428604"/>
            <a:ext cx="957269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 startAt="6"/>
            </a:pPr>
            <a:r>
              <a:rPr lang="ru-RU" sz="2400" dirty="0" smtClean="0">
                <a:solidFill>
                  <a:srgbClr val="002060"/>
                </a:solidFill>
              </a:rPr>
              <a:t>Менеджмент </a:t>
            </a:r>
            <a:r>
              <a:rPr lang="ru-RU" sz="2400" dirty="0" smtClean="0"/>
              <a:t>у </a:t>
            </a:r>
            <a:r>
              <a:rPr lang="ru-RU" sz="2400" dirty="0" err="1" smtClean="0"/>
              <a:t>європейських</a:t>
            </a:r>
            <a:r>
              <a:rPr lang="ru-RU" sz="2400" dirty="0" smtClean="0"/>
              <a:t> школах </a:t>
            </a:r>
            <a:r>
              <a:rPr lang="ru-RU" sz="2400" dirty="0" err="1" smtClean="0"/>
              <a:t>здійснюється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виключно</a:t>
            </a:r>
            <a:r>
              <a:rPr lang="ru-RU" sz="2400" dirty="0" smtClean="0"/>
              <a:t> в </a:t>
            </a:r>
            <a:r>
              <a:rPr lang="ru-RU" sz="2400" dirty="0" err="1" smtClean="0"/>
              <a:t>електронному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: </a:t>
            </a:r>
            <a:r>
              <a:rPr lang="ru-RU" sz="2400" dirty="0" err="1" smtClean="0"/>
              <a:t>домашні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лекції</a:t>
            </a:r>
            <a:r>
              <a:rPr lang="ru-RU" sz="2400" dirty="0" smtClean="0"/>
              <a:t> та тести, </a:t>
            </a:r>
            <a:r>
              <a:rPr lang="ru-RU" sz="2400" dirty="0" err="1" smtClean="0"/>
              <a:t>аналітика</a:t>
            </a:r>
            <a:r>
              <a:rPr lang="ru-RU" sz="2400" dirty="0" smtClean="0"/>
              <a:t>, контроль </a:t>
            </a:r>
            <a:r>
              <a:rPr lang="ru-RU" sz="2400" dirty="0" err="1" smtClean="0"/>
              <a:t>успішності</a:t>
            </a:r>
            <a:r>
              <a:rPr lang="ru-RU" sz="2400" dirty="0" smtClean="0"/>
              <a:t> (в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підручники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інтернет-підтримкою</a:t>
            </a:r>
            <a:r>
              <a:rPr lang="ru-RU" sz="2400" dirty="0" smtClean="0"/>
              <a:t>)</a:t>
            </a:r>
          </a:p>
          <a:p>
            <a:pPr indent="-457200">
              <a:lnSpc>
                <a:spcPct val="150000"/>
              </a:lnSpc>
            </a:pP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робиться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метою </a:t>
            </a:r>
            <a:r>
              <a:rPr lang="ru-RU" sz="2400" dirty="0" err="1" smtClean="0"/>
              <a:t>розвантажити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одночасно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зацікавити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самостійно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здобувати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знання</a:t>
            </a:r>
            <a:r>
              <a:rPr lang="ru-RU" sz="2400" dirty="0" smtClean="0"/>
              <a:t>.</a:t>
            </a:r>
          </a:p>
          <a:p>
            <a:pPr marL="457200" indent="-457200">
              <a:lnSpc>
                <a:spcPct val="150000"/>
              </a:lnSpc>
              <a:buAutoNum type="arabicPeriod" startAt="7"/>
            </a:pPr>
            <a:r>
              <a:rPr lang="ru-RU" sz="2400" dirty="0" smtClean="0"/>
              <a:t>Але головне,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вражає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світовій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освіті</a:t>
            </a:r>
            <a:r>
              <a:rPr lang="ru-RU" sz="2400" dirty="0" smtClean="0"/>
              <a:t>,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не </a:t>
            </a:r>
            <a:r>
              <a:rPr lang="ru-RU" sz="2400" dirty="0" err="1" smtClean="0"/>
              <a:t>технології</a:t>
            </a:r>
            <a:r>
              <a:rPr lang="ru-RU" sz="2400" dirty="0" smtClean="0"/>
              <a:t>, а </a:t>
            </a:r>
            <a:r>
              <a:rPr lang="ru-RU" sz="3200" b="1" i="1" dirty="0" smtClean="0">
                <a:solidFill>
                  <a:srgbClr val="002060"/>
                </a:solidFill>
              </a:rPr>
              <a:t>свобода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панує</a:t>
            </a:r>
            <a:r>
              <a:rPr lang="ru-RU" sz="2400" dirty="0" smtClean="0"/>
              <a:t> у школах. </a:t>
            </a:r>
          </a:p>
          <a:p>
            <a:pPr indent="-457200">
              <a:lnSpc>
                <a:spcPct val="150000"/>
              </a:lnSpc>
            </a:pPr>
            <a:r>
              <a:rPr lang="ru-RU" sz="2400" dirty="0" err="1" smtClean="0"/>
              <a:t>Ніхто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права </a:t>
            </a:r>
            <a:r>
              <a:rPr lang="ru-RU" sz="2400" dirty="0" err="1" smtClean="0"/>
              <a:t>втручатися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освітній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, </a:t>
            </a:r>
            <a:r>
              <a:rPr lang="ru-RU" sz="2400" dirty="0" err="1" smtClean="0"/>
              <a:t>немає</a:t>
            </a:r>
            <a:r>
              <a:rPr lang="ru-RU" sz="2400" dirty="0" smtClean="0"/>
              <a:t> </a:t>
            </a:r>
            <a:r>
              <a:rPr lang="ru-RU" sz="2400" dirty="0" err="1" smtClean="0"/>
              <a:t>єдиного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встановленого</a:t>
            </a:r>
            <a:r>
              <a:rPr lang="ru-RU" sz="2400" dirty="0" smtClean="0"/>
              <a:t> плану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звітності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шкіл</a:t>
            </a:r>
            <a:r>
              <a:rPr lang="ru-RU" sz="2400" dirty="0" smtClean="0"/>
              <a:t>, </a:t>
            </a:r>
            <a:r>
              <a:rPr lang="ru-RU" sz="2400" dirty="0" err="1" smtClean="0"/>
              <a:t>кожен</a:t>
            </a:r>
            <a:r>
              <a:rPr lang="ru-RU" sz="2400" dirty="0" smtClean="0"/>
              <a:t> учитель сам </a:t>
            </a:r>
            <a:r>
              <a:rPr lang="ru-RU" sz="2400" dirty="0" err="1" smtClean="0"/>
              <a:t>вирішує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навчати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sp>
        <p:nvSpPr>
          <p:cNvPr id="37892" name="AutoShape 4" descr="Картинки по запросу &quot;перевернуте&quot; навч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9122" y="4429132"/>
            <a:ext cx="2665389" cy="224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5" name="Picture 7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l="11735" t="3750" r="7183"/>
          <a:stretch>
            <a:fillRect/>
          </a:stretch>
        </p:blipFill>
        <p:spPr bwMode="auto">
          <a:xfrm>
            <a:off x="9737750" y="214290"/>
            <a:ext cx="2188666" cy="14782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6892" y="500042"/>
            <a:ext cx="5795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“Перевернуте”</a:t>
            </a:r>
            <a:r>
              <a:rPr lang="uk-UA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навчання</a:t>
            </a:r>
            <a:endParaRPr lang="ru-R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372" y="1785926"/>
            <a:ext cx="115015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	</a:t>
            </a:r>
            <a:r>
              <a:rPr lang="uk-UA" sz="2400" dirty="0" err="1" smtClean="0"/>
              <a:t>“Перевернуте”</a:t>
            </a:r>
            <a:r>
              <a:rPr lang="uk-UA" sz="2400" dirty="0" smtClean="0"/>
              <a:t> навчання – ключова тенденція освітніх технологій сучасності. 1999 року </a:t>
            </a:r>
            <a:r>
              <a:rPr lang="uk-UA" sz="2400" b="1" dirty="0" smtClean="0">
                <a:solidFill>
                  <a:srgbClr val="002060"/>
                </a:solidFill>
              </a:rPr>
              <a:t>професор фізики </a:t>
            </a:r>
            <a:r>
              <a:rPr lang="uk-UA" sz="2400" b="1" dirty="0" err="1" smtClean="0">
                <a:solidFill>
                  <a:srgbClr val="002060"/>
                </a:solidFill>
              </a:rPr>
              <a:t>Ерік</a:t>
            </a:r>
            <a:r>
              <a:rPr lang="uk-UA" sz="2400" b="1" dirty="0" smtClean="0">
                <a:solidFill>
                  <a:srgbClr val="002060"/>
                </a:solidFill>
              </a:rPr>
              <a:t> Мазур </a:t>
            </a:r>
            <a:r>
              <a:rPr lang="uk-UA" sz="2400" dirty="0" smtClean="0"/>
              <a:t>розробив ефективний інструмент інтерактивного навчання студентів. Роздрукувавши свої лекції, він роздав їх студентам, запропонувавши ознайомитись з навчальним матеріалом самостійно.</a:t>
            </a:r>
          </a:p>
          <a:p>
            <a:pPr>
              <a:lnSpc>
                <a:spcPct val="150000"/>
              </a:lnSpc>
            </a:pPr>
            <a:r>
              <a:rPr lang="uk-UA" sz="2400" dirty="0" smtClean="0"/>
              <a:t>	Авторами технології </a:t>
            </a:r>
            <a:r>
              <a:rPr lang="uk-UA" sz="2400" b="1" dirty="0" smtClean="0">
                <a:solidFill>
                  <a:srgbClr val="002060"/>
                </a:solidFill>
              </a:rPr>
              <a:t>хіміка </a:t>
            </a:r>
            <a:r>
              <a:rPr lang="uk-UA" sz="2400" b="1" dirty="0" err="1" smtClean="0">
                <a:solidFill>
                  <a:srgbClr val="002060"/>
                </a:solidFill>
              </a:rPr>
              <a:t>Аарона</a:t>
            </a:r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</a:rPr>
              <a:t>Самса</a:t>
            </a:r>
            <a:r>
              <a:rPr lang="uk-UA" sz="2400" b="1" dirty="0" smtClean="0">
                <a:solidFill>
                  <a:srgbClr val="002060"/>
                </a:solidFill>
              </a:rPr>
              <a:t> і </a:t>
            </a:r>
            <a:r>
              <a:rPr lang="uk-UA" sz="2400" b="1" dirty="0" err="1" smtClean="0">
                <a:solidFill>
                  <a:srgbClr val="002060"/>
                </a:solidFill>
              </a:rPr>
              <a:t>Джоната</a:t>
            </a:r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</a:rPr>
              <a:t>Бергаманна</a:t>
            </a:r>
            <a:r>
              <a:rPr lang="uk-UA" sz="2400" b="1" dirty="0" smtClean="0">
                <a:solidFill>
                  <a:srgbClr val="002060"/>
                </a:solidFill>
              </a:rPr>
              <a:t> (США). </a:t>
            </a:r>
            <a:r>
              <a:rPr lang="uk-UA" sz="2400" dirty="0" smtClean="0"/>
              <a:t>2007 року вони почали записувати відеоролики зі своїми лекціями та пропонувати їх на домашнє опрацювання учнями.</a:t>
            </a:r>
          </a:p>
          <a:p>
            <a:endParaRPr lang="ru-RU" dirty="0"/>
          </a:p>
        </p:txBody>
      </p:sp>
      <p:sp>
        <p:nvSpPr>
          <p:cNvPr id="3686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58" y="142852"/>
            <a:ext cx="2571768" cy="1731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871" name="AutoShape 7" descr="Картинки по запросу &quot;перевернуте&quot; навч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/>
          <a:srcRect l="47649" t="37474" r="1802" b="21816"/>
          <a:stretch>
            <a:fillRect/>
          </a:stretch>
        </p:blipFill>
        <p:spPr bwMode="auto">
          <a:xfrm>
            <a:off x="8737618" y="5072074"/>
            <a:ext cx="3071834" cy="164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3022578" y="571480"/>
            <a:ext cx="579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“Перевернуте”</a:t>
            </a:r>
            <a:r>
              <a:rPr lang="uk-UA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навчання</a:t>
            </a:r>
            <a:endParaRPr lang="ru-R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810" y="1285860"/>
            <a:ext cx="10715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/>
              <a:t>	</a:t>
            </a:r>
            <a:r>
              <a:rPr lang="uk-UA" sz="2400" b="1" i="1" dirty="0" err="1" smtClean="0">
                <a:solidFill>
                  <a:srgbClr val="002060"/>
                </a:solidFill>
              </a:rPr>
              <a:t>“Перевернуте”</a:t>
            </a:r>
            <a:r>
              <a:rPr lang="uk-UA" sz="2400" b="1" i="1" dirty="0" smtClean="0">
                <a:solidFill>
                  <a:srgbClr val="002060"/>
                </a:solidFill>
              </a:rPr>
              <a:t> навчання </a:t>
            </a:r>
            <a:r>
              <a:rPr lang="uk-UA" sz="2400" dirty="0" smtClean="0"/>
              <a:t>– це форма активного навчання, що дає змогу </a:t>
            </a:r>
            <a:r>
              <a:rPr lang="uk-UA" sz="2400" dirty="0" err="1" smtClean="0"/>
              <a:t>“перевернути”</a:t>
            </a:r>
            <a:r>
              <a:rPr lang="uk-UA" sz="2400" dirty="0" smtClean="0"/>
              <a:t> звичайний процес навчання. Удома – теорія. У класі – закріплення.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0810" y="3000372"/>
            <a:ext cx="104299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rgbClr val="C00000"/>
                </a:solidFill>
              </a:rPr>
              <a:t>Переваги: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i="1" dirty="0" smtClean="0"/>
              <a:t>зручний час, місце </a:t>
            </a:r>
            <a:r>
              <a:rPr lang="uk-UA" sz="2400" i="1" dirty="0" err="1" smtClean="0"/>
              <a:t>іспосіб</a:t>
            </a:r>
            <a:r>
              <a:rPr lang="uk-UA" sz="2400" i="1" dirty="0" smtClean="0"/>
              <a:t> для опрацювання матеріалів;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i="1" dirty="0" smtClean="0"/>
              <a:t>використання </a:t>
            </a:r>
            <a:r>
              <a:rPr lang="uk-UA" sz="2400" i="1" dirty="0" err="1" smtClean="0"/>
              <a:t>онлайн-ресурсів</a:t>
            </a:r>
            <a:r>
              <a:rPr lang="uk-UA" sz="2400" i="1" dirty="0" smtClean="0"/>
              <a:t>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i="1" dirty="0" smtClean="0"/>
              <a:t>відповідальність учнів за результати навчання;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i="1" dirty="0" smtClean="0"/>
              <a:t>використання </a:t>
            </a:r>
            <a:r>
              <a:rPr lang="uk-UA" sz="2400" i="1" dirty="0" err="1" smtClean="0"/>
              <a:t>вивченного</a:t>
            </a:r>
            <a:r>
              <a:rPr lang="uk-UA" sz="2400" i="1" dirty="0" smtClean="0"/>
              <a:t> матеріалу.</a:t>
            </a:r>
          </a:p>
          <a:p>
            <a:endParaRPr lang="ru-RU" dirty="0"/>
          </a:p>
        </p:txBody>
      </p:sp>
      <p:pic>
        <p:nvPicPr>
          <p:cNvPr id="6" name="Picture 2" descr="Картинки по запросу &quot;перевернуте&quot; навча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4743" y="2357430"/>
            <a:ext cx="3594082" cy="39290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9" y="285728"/>
            <a:ext cx="3286148" cy="671530"/>
          </a:xfrm>
        </p:spPr>
        <p:txBody>
          <a:bodyPr/>
          <a:lstStyle/>
          <a:p>
            <a:r>
              <a:rPr lang="uk-UA" dirty="0" smtClean="0"/>
              <a:t>Недоліки: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6496" y="1000108"/>
            <a:ext cx="49292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i="1" dirty="0" smtClean="0"/>
              <a:t>відсутність доступу до </a:t>
            </a:r>
            <a:r>
              <a:rPr lang="uk-UA" sz="2400" i="1" dirty="0" err="1" smtClean="0"/>
              <a:t>комп</a:t>
            </a:r>
            <a:r>
              <a:rPr lang="en-US" sz="2400" i="1" dirty="0" smtClean="0"/>
              <a:t>’</a:t>
            </a:r>
            <a:r>
              <a:rPr lang="uk-UA" sz="2400" i="1" dirty="0" err="1" smtClean="0"/>
              <a:t>ютера</a:t>
            </a:r>
            <a:r>
              <a:rPr lang="uk-UA" sz="2400" i="1" dirty="0" smtClean="0"/>
              <a:t> чи Інтернету;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i="1" dirty="0" smtClean="0"/>
              <a:t>недосконалість системи моніторингу за виконанням завдань;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i="1" dirty="0" smtClean="0"/>
              <a:t>надмірна витрата часу на підготовку;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i="1" dirty="0" smtClean="0"/>
              <a:t>неготовність учнів до використання </a:t>
            </a:r>
            <a:r>
              <a:rPr lang="uk-UA" sz="2400" i="1" dirty="0" err="1" smtClean="0"/>
              <a:t>онлайн</a:t>
            </a:r>
            <a:r>
              <a:rPr lang="uk-UA" sz="2400" i="1" dirty="0" smtClean="0"/>
              <a:t> технологій.</a:t>
            </a:r>
            <a:endParaRPr lang="ru-RU" sz="2400" i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b="3448"/>
          <a:stretch>
            <a:fillRect/>
          </a:stretch>
        </p:blipFill>
        <p:spPr bwMode="auto">
          <a:xfrm>
            <a:off x="4737090" y="357166"/>
            <a:ext cx="728667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95266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5870694_TF02895266.potx" id="{16432B4B-B661-4108-AF30-DE0EBB899A27}" vid="{278A82A8-3C16-41B1-979D-36A195C8C230}"/>
    </a:ext>
  </a:extLst>
</a:theme>
</file>

<file path=ppt/theme/theme2.xml><?xml version="1.0" encoding="utf-8"?>
<a:theme xmlns:a="http://schemas.openxmlformats.org/drawingml/2006/main" name="Тема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TF02895266</Template>
  <TotalTime>112</TotalTime>
  <Words>357</Words>
  <Application>Microsoft Office PowerPoint</Application>
  <PresentationFormat>Произвольный</PresentationFormat>
  <Paragraphs>42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TF02895266</vt:lpstr>
      <vt:lpstr>Модні осітні технології</vt:lpstr>
      <vt:lpstr>  є щорічною виставкою в ​​Великобританії маркетингових інформаційних  технологій в освіті, організованою Ascential.  Перше шоу Bett відбулося в Лондоні в Англії в1985 році, а з 2013 року воно проводиться щорічно в січні в ExCeL  London  </vt:lpstr>
      <vt:lpstr>Слайд 3</vt:lpstr>
      <vt:lpstr>2. Новий тренд сучасної освіти — гейміфікація, навчання через ГРУ. Саме зараз видавництво «Ранок» у рамках попереднього договору з бельгійськими компаніями проводить адаптування програм ігрового заохочування учнів до виконання домашніх завдань.  </vt:lpstr>
      <vt:lpstr>Слайд 5</vt:lpstr>
      <vt:lpstr>Слайд 6</vt:lpstr>
      <vt:lpstr>Слайд 7</vt:lpstr>
      <vt:lpstr>“Перевернуте” навчання</vt:lpstr>
      <vt:lpstr>Недоліки: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www.PHILka.RU</dc:creator>
  <cp:lastModifiedBy>www.PHILka.RU</cp:lastModifiedBy>
  <cp:revision>24</cp:revision>
  <dcterms:created xsi:type="dcterms:W3CDTF">2018-10-30T18:23:26Z</dcterms:created>
  <dcterms:modified xsi:type="dcterms:W3CDTF">2018-12-16T15:01:09Z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